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58"/>
  </p:notesMasterIdLst>
  <p:sldIdLst>
    <p:sldId id="258" r:id="rId5"/>
    <p:sldId id="713" r:id="rId6"/>
    <p:sldId id="1692" r:id="rId7"/>
    <p:sldId id="1753" r:id="rId8"/>
    <p:sldId id="1867" r:id="rId9"/>
    <p:sldId id="1743" r:id="rId10"/>
    <p:sldId id="1754" r:id="rId11"/>
    <p:sldId id="1868" r:id="rId12"/>
    <p:sldId id="1749" r:id="rId13"/>
    <p:sldId id="1809" r:id="rId14"/>
    <p:sldId id="1811" r:id="rId15"/>
    <p:sldId id="1812" r:id="rId16"/>
    <p:sldId id="1810" r:id="rId17"/>
    <p:sldId id="1815" r:id="rId18"/>
    <p:sldId id="1829" r:id="rId19"/>
    <p:sldId id="1834" r:id="rId20"/>
    <p:sldId id="1833" r:id="rId21"/>
    <p:sldId id="1826" r:id="rId22"/>
    <p:sldId id="1827" r:id="rId23"/>
    <p:sldId id="1830" r:id="rId24"/>
    <p:sldId id="1828" r:id="rId25"/>
    <p:sldId id="1835" r:id="rId26"/>
    <p:sldId id="1845" r:id="rId27"/>
    <p:sldId id="1825" r:id="rId28"/>
    <p:sldId id="1847" r:id="rId29"/>
    <p:sldId id="1844" r:id="rId30"/>
    <p:sldId id="1869" r:id="rId31"/>
    <p:sldId id="1846" r:id="rId32"/>
    <p:sldId id="1848" r:id="rId33"/>
    <p:sldId id="1870" r:id="rId34"/>
    <p:sldId id="1836" r:id="rId35"/>
    <p:sldId id="1850" r:id="rId36"/>
    <p:sldId id="1851" r:id="rId37"/>
    <p:sldId id="1859" r:id="rId38"/>
    <p:sldId id="1862" r:id="rId39"/>
    <p:sldId id="1860" r:id="rId40"/>
    <p:sldId id="1861" r:id="rId41"/>
    <p:sldId id="1839" r:id="rId42"/>
    <p:sldId id="1808" r:id="rId43"/>
    <p:sldId id="1840" r:id="rId44"/>
    <p:sldId id="1841" r:id="rId45"/>
    <p:sldId id="1842" r:id="rId46"/>
    <p:sldId id="1871" r:id="rId47"/>
    <p:sldId id="1873" r:id="rId48"/>
    <p:sldId id="1806" r:id="rId49"/>
    <p:sldId id="1872" r:id="rId50"/>
    <p:sldId id="1875" r:id="rId51"/>
    <p:sldId id="1864" r:id="rId52"/>
    <p:sldId id="1865" r:id="rId53"/>
    <p:sldId id="1874" r:id="rId54"/>
    <p:sldId id="1800" r:id="rId55"/>
    <p:sldId id="1866" r:id="rId56"/>
    <p:sldId id="186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3191" autoAdjust="0"/>
  </p:normalViewPr>
  <p:slideViewPr>
    <p:cSldViewPr snapToGrid="0">
      <p:cViewPr varScale="1">
        <p:scale>
          <a:sx n="121" d="100"/>
          <a:sy n="121" d="100"/>
        </p:scale>
        <p:origin x="1464"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16/01/2024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254785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36753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137626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07229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3869514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7BC6B07-530C-4694-A931-F01DB01EE33E}"/>
              </a:ext>
            </a:extLst>
          </p:cNvPr>
          <p:cNvSpPr/>
          <p:nvPr userDrawn="1"/>
        </p:nvSpPr>
        <p:spPr>
          <a:xfrm>
            <a:off x="153823" y="145278"/>
            <a:ext cx="8810715" cy="6546079"/>
          </a:xfrm>
          <a:custGeom>
            <a:avLst/>
            <a:gdLst/>
            <a:ahLst/>
            <a:cxnLst/>
            <a:rect l="l" t="t" r="r" b="b"/>
            <a:pathLst>
              <a:path w="8999220" h="6713220">
                <a:moveTo>
                  <a:pt x="0" y="6713004"/>
                </a:moveTo>
                <a:lnTo>
                  <a:pt x="8999004" y="6713004"/>
                </a:lnTo>
                <a:lnTo>
                  <a:pt x="8999004" y="0"/>
                </a:lnTo>
                <a:lnTo>
                  <a:pt x="0" y="0"/>
                </a:lnTo>
                <a:lnTo>
                  <a:pt x="0" y="6713004"/>
                </a:lnTo>
                <a:close/>
              </a:path>
            </a:pathLst>
          </a:custGeom>
          <a:solidFill>
            <a:srgbClr val="B5111A"/>
          </a:solidFill>
        </p:spPr>
        <p:txBody>
          <a:bodyPr wrap="square" lIns="0" tIns="0" rIns="0" bIns="0" rtlCol="0"/>
          <a:lstStyle/>
          <a:p>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68DC6395-2EE1-48E0-B1B8-D97ECF815E87}"/>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D9FAC59-F82E-45D3-AACC-CA5CBCBD0A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12667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Logo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3" name="object 6">
            <a:extLst>
              <a:ext uri="{FF2B5EF4-FFF2-40B4-BE49-F238E27FC236}">
                <a16:creationId xmlns:a16="http://schemas.microsoft.com/office/drawing/2014/main" id="{B45E5DA3-9E0D-4EA5-8A27-51E6CF3F145E}"/>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4" name="Picture 13" descr="Lancaster University">
            <a:extLst>
              <a:ext uri="{FF2B5EF4-FFF2-40B4-BE49-F238E27FC236}">
                <a16:creationId xmlns:a16="http://schemas.microsoft.com/office/drawing/2014/main" id="{89FBDE8A-B290-48D7-BAC7-DD77AF9D72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
        <p:nvSpPr>
          <p:cNvPr id="15" name="object 7">
            <a:extLst>
              <a:ext uri="{FF2B5EF4-FFF2-40B4-BE49-F238E27FC236}">
                <a16:creationId xmlns:a16="http://schemas.microsoft.com/office/drawing/2014/main" id="{6E0242F6-5B19-4916-9E05-493DA5A6EA31}"/>
              </a:ext>
              <a:ext uri="{C183D7F6-B498-43B3-948B-1728B52AA6E4}">
                <adec:decorative xmlns:adec="http://schemas.microsoft.com/office/drawing/2017/decorative" val="1"/>
              </a:ext>
            </a:extLst>
          </p:cNvPr>
          <p:cNvSpPr/>
          <p:nvPr userDrawn="1"/>
        </p:nvSpPr>
        <p:spPr>
          <a:xfrm>
            <a:off x="5614196" y="670208"/>
            <a:ext cx="0" cy="748665"/>
          </a:xfrm>
          <a:custGeom>
            <a:avLst/>
            <a:gdLst/>
            <a:ahLst/>
            <a:cxnLst/>
            <a:rect l="l" t="t" r="r" b="b"/>
            <a:pathLst>
              <a:path h="748665">
                <a:moveTo>
                  <a:pt x="0" y="0"/>
                </a:moveTo>
                <a:lnTo>
                  <a:pt x="0" y="748474"/>
                </a:lnTo>
              </a:path>
            </a:pathLst>
          </a:custGeom>
          <a:ln w="22631">
            <a:solidFill>
              <a:srgbClr val="6A737B"/>
            </a:solidFill>
          </a:ln>
        </p:spPr>
        <p:txBody>
          <a:bodyPr wrap="square" lIns="0" tIns="0" rIns="0" bIns="0" rtlCol="0"/>
          <a:lstStyle/>
          <a:p>
            <a:endParaRPr/>
          </a:p>
        </p:txBody>
      </p:sp>
      <p:sp>
        <p:nvSpPr>
          <p:cNvPr id="16" name="object 8" descr="University Academy 92 Manchester">
            <a:extLst>
              <a:ext uri="{FF2B5EF4-FFF2-40B4-BE49-F238E27FC236}">
                <a16:creationId xmlns:a16="http://schemas.microsoft.com/office/drawing/2014/main" id="{23741D02-BEA4-4812-BE2B-4A58E2A4CA48}"/>
              </a:ext>
            </a:extLst>
          </p:cNvPr>
          <p:cNvSpPr/>
          <p:nvPr userDrawn="1"/>
        </p:nvSpPr>
        <p:spPr>
          <a:xfrm>
            <a:off x="4097947" y="766318"/>
            <a:ext cx="1220660" cy="640841"/>
          </a:xfrm>
          <a:prstGeom prst="rect">
            <a:avLst/>
          </a:prstGeom>
          <a:blipFill>
            <a:blip r:embed="rId3" cstate="print"/>
            <a:stretch>
              <a:fillRect/>
            </a:stretch>
          </a:blipFill>
        </p:spPr>
        <p:txBody>
          <a:bodyPr wrap="square" lIns="0" tIns="0" rIns="0" bIns="0" rtlCol="0"/>
          <a:lstStyle/>
          <a:p>
            <a:endParaRPr/>
          </a:p>
        </p:txBody>
      </p:sp>
      <p:sp>
        <p:nvSpPr>
          <p:cNvPr id="17" name="object 9" descr="Blackburn College">
            <a:extLst>
              <a:ext uri="{FF2B5EF4-FFF2-40B4-BE49-F238E27FC236}">
                <a16:creationId xmlns:a16="http://schemas.microsoft.com/office/drawing/2014/main" id="{4460A8C7-4BF2-4DF5-AE02-3E450CBC020D}"/>
              </a:ext>
            </a:extLst>
          </p:cNvPr>
          <p:cNvSpPr/>
          <p:nvPr userDrawn="1"/>
        </p:nvSpPr>
        <p:spPr>
          <a:xfrm>
            <a:off x="2436480" y="782845"/>
            <a:ext cx="1453349" cy="509268"/>
          </a:xfrm>
          <a:prstGeom prst="rect">
            <a:avLst/>
          </a:prstGeom>
          <a:blipFill>
            <a:blip r:embed="rId4" cstate="print"/>
            <a:stretch>
              <a:fillRect/>
            </a:stretch>
          </a:blipFill>
        </p:spPr>
        <p:txBody>
          <a:bodyPr wrap="square" lIns="0" tIns="0" rIns="0" bIns="0" rtlCol="0"/>
          <a:lstStyle/>
          <a:p>
            <a:endParaRPr/>
          </a:p>
        </p:txBody>
      </p:sp>
      <p:sp>
        <p:nvSpPr>
          <p:cNvPr id="18" name="object 10" descr="Furness College">
            <a:extLst>
              <a:ext uri="{FF2B5EF4-FFF2-40B4-BE49-F238E27FC236}">
                <a16:creationId xmlns:a16="http://schemas.microsoft.com/office/drawing/2014/main" id="{EE04F283-2CA8-45EA-95F1-01B0D9B8A14F}"/>
              </a:ext>
            </a:extLst>
          </p:cNvPr>
          <p:cNvSpPr/>
          <p:nvPr userDrawn="1"/>
        </p:nvSpPr>
        <p:spPr>
          <a:xfrm>
            <a:off x="794449" y="768764"/>
            <a:ext cx="1472002" cy="5765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837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1/16/24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81" r:id="rId1"/>
    <p:sldLayoutId id="2147483667" r:id="rId2"/>
    <p:sldLayoutId id="2147483683" r:id="rId3"/>
    <p:sldLayoutId id="2147483682" r:id="rId4"/>
    <p:sldLayoutId id="2147483668" r:id="rId5"/>
    <p:sldLayoutId id="2147483684" r:id="rId6"/>
    <p:sldLayoutId id="2147483679" r:id="rId7"/>
    <p:sldLayoutId id="2147483653" r:id="rId8"/>
    <p:sldLayoutId id="2147483672"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40.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6,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6060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6146800" y="2035849"/>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6146800" y="2035849"/>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145363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6355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6146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448406" y="303334"/>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9548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6798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5949307"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451493" y="2910429"/>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2164381" y="406274"/>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4427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5101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4254832" y="2249097"/>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385195"/>
              <a:chOff x="4511174" y="3010927"/>
              <a:chExt cx="4146114" cy="2385195"/>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07777"/>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07777"/>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1" y="4060072"/>
                <a:ext cx="1048393" cy="369332"/>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1" y="5088345"/>
                <a:ext cx="1048393" cy="307777"/>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7" cy="261610"/>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1" y="4325892"/>
                <a:ext cx="1437557" cy="261610"/>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30886"/>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07777"/>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800" dirty="0"/>
              <a:t>Homework assignment (Steps 3 and 4, Handout 3)</a:t>
            </a:r>
          </a:p>
          <a:p>
            <a:pPr marL="0" indent="0">
              <a:buNone/>
            </a:pPr>
            <a:endParaRPr lang="en-GB" sz="2800" dirty="0"/>
          </a:p>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7537" y="2045286"/>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22</a:t>
            </a:fld>
            <a:endParaRPr lang="en-GB"/>
          </a:p>
        </p:txBody>
      </p:sp>
    </p:spTree>
    <p:extLst>
      <p:ext uri="{BB962C8B-B14F-4D97-AF65-F5344CB8AC3E}">
        <p14:creationId xmlns:p14="http://schemas.microsoft.com/office/powerpoint/2010/main" val="877504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6134531"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6134531"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1708879" y="16906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1962000" y="2010734"/>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1300954"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628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628650" y="2234153"/>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4379495" y="1699481"/>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608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3428226"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5277854" y="1491708"/>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schedule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
        <p:nvSpPr>
          <p:cNvPr id="8" name="Content Placeholder 7">
            <a:extLst>
              <a:ext uri="{FF2B5EF4-FFF2-40B4-BE49-F238E27FC236}">
                <a16:creationId xmlns:a16="http://schemas.microsoft.com/office/drawing/2014/main" id="{97CA4E5F-7C59-6240-A93F-C3BF7F575916}"/>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83256CD4-1929-774D-83DB-83AFA7FEE665}"/>
              </a:ext>
            </a:extLst>
          </p:cNvPr>
          <p:cNvPicPr>
            <a:picLocks noChangeAspect="1"/>
          </p:cNvPicPr>
          <p:nvPr/>
        </p:nvPicPr>
        <p:blipFill>
          <a:blip r:embed="rId2"/>
          <a:stretch>
            <a:fillRect/>
          </a:stretch>
        </p:blipFill>
        <p:spPr>
          <a:xfrm>
            <a:off x="252000" y="2088049"/>
            <a:ext cx="8640000" cy="3919849"/>
          </a:xfrm>
          <a:prstGeom prst="rect">
            <a:avLst/>
          </a:prstGeom>
        </p:spPr>
      </p:pic>
    </p:spTree>
    <p:extLst>
      <p:ext uri="{BB962C8B-B14F-4D97-AF65-F5344CB8AC3E}">
        <p14:creationId xmlns:p14="http://schemas.microsoft.com/office/powerpoint/2010/main" val="163724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4475747" y="1534198"/>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31</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3538635" y="4070700"/>
            <a:ext cx="4572000" cy="1569660"/>
          </a:xfrm>
          <a:prstGeom prst="rect">
            <a:avLst/>
          </a:prstGeom>
          <a:ln>
            <a:solidFill>
              <a:srgbClr val="B5121B"/>
            </a:solidFill>
          </a:ln>
        </p:spPr>
        <p:txBody>
          <a:bodyPr>
            <a:spAutoFit/>
          </a:bodyPr>
          <a:lstStyle/>
          <a:p>
            <a:pPr lvl="0" defTabSz="914400">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5949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6096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6096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3279066" y="1570082"/>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628650" y="2092571"/>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723268" y="4908850"/>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4527832"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316091"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729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4828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1081815"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320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4716380" y="336883"/>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999735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628650" y="1745311"/>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6177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3177371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2323848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4035867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879736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25361"/>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  </a:t>
            </a:r>
            <a:r>
              <a:rPr lang="en-GB" dirty="0">
                <a:sym typeface="Wingdings" pitchFamily="2" charset="2"/>
              </a:rPr>
              <a:t></a:t>
            </a:r>
            <a:r>
              <a:rPr lang="en-GB" dirty="0"/>
              <a:t> </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2819043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45240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2068277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2707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02486"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30824"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Gorgeous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250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3991335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6,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122536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a:xfrm>
            <a:off x="692638" y="3322621"/>
            <a:ext cx="7434930" cy="1399152"/>
          </a:xfrm>
          <a:solidFill>
            <a:schemeClr val="bg1"/>
          </a:solidFill>
        </p:spPr>
        <p:txBody>
          <a:bodyPr>
            <a:noAutofit/>
          </a:bodyPr>
          <a:lstStyle/>
          <a:p>
            <a:r>
              <a:rPr lang="en-GB" sz="4000" dirty="0"/>
              <a:t>Check the R script on Moodle, download the following file:</a:t>
            </a:r>
            <a:br>
              <a:rPr lang="en-GB" sz="4000" dirty="0"/>
            </a:br>
            <a:br>
              <a:rPr lang="en-GB" sz="4000" dirty="0"/>
            </a:br>
            <a:r>
              <a:rPr lang="en-GB" sz="4000" dirty="0"/>
              <a:t>“</a:t>
            </a:r>
            <a:r>
              <a:rPr lang="en-GB" sz="4000" dirty="0" err="1"/>
              <a:t>RScript</a:t>
            </a:r>
            <a:r>
              <a:rPr lang="en-GB" sz="4000" dirty="0"/>
              <a:t>: Commands used to answer homework task”</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9500CE5E-7E1F-314D-8ECC-C1ED46F0BC2C}"/>
              </a:ext>
            </a:extLst>
          </p:cNvPr>
          <p:cNvPicPr>
            <a:picLocks noChangeAspect="1"/>
          </p:cNvPicPr>
          <p:nvPr/>
        </p:nvPicPr>
        <p:blipFill>
          <a:blip r:embed="rId3"/>
          <a:stretch>
            <a:fillRect/>
          </a:stretch>
        </p:blipFill>
        <p:spPr>
          <a:xfrm>
            <a:off x="254360" y="1720621"/>
            <a:ext cx="8590776" cy="3204000"/>
          </a:xfrm>
          <a:prstGeom prst="rect">
            <a:avLst/>
          </a:prstGeom>
        </p:spPr>
      </p:pic>
      <p:cxnSp>
        <p:nvCxnSpPr>
          <p:cNvPr id="6" name="Straight Arrow Connector 5">
            <a:extLst>
              <a:ext uri="{FF2B5EF4-FFF2-40B4-BE49-F238E27FC236}">
                <a16:creationId xmlns:a16="http://schemas.microsoft.com/office/drawing/2014/main" id="{66F792C1-9608-964A-849D-597D11F42E1B}"/>
              </a:ext>
            </a:extLst>
          </p:cNvPr>
          <p:cNvCxnSpPr>
            <a:cxnSpLocks/>
          </p:cNvCxnSpPr>
          <p:nvPr/>
        </p:nvCxnSpPr>
        <p:spPr>
          <a:xfrm flipH="1" flipV="1">
            <a:off x="2109287" y="4678665"/>
            <a:ext cx="1211429" cy="491911"/>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BE8DBC-02C8-744B-8133-04A989811253}"/>
              </a:ext>
            </a:extLst>
          </p:cNvPr>
          <p:cNvSpPr txBox="1"/>
          <p:nvPr/>
        </p:nvSpPr>
        <p:spPr>
          <a:xfrm>
            <a:off x="2490412" y="5247139"/>
            <a:ext cx="2322220" cy="369332"/>
          </a:xfrm>
          <a:prstGeom prst="rect">
            <a:avLst/>
          </a:prstGeom>
          <a:noFill/>
        </p:spPr>
        <p:txBody>
          <a:bodyPr wrap="square" rtlCol="0">
            <a:spAutoFit/>
          </a:bodyPr>
          <a:lstStyle/>
          <a:p>
            <a:r>
              <a:rPr lang="en-US" dirty="0"/>
              <a:t>Downloadable here</a:t>
            </a:r>
          </a:p>
        </p:txBody>
      </p:sp>
    </p:spTree>
    <p:extLst>
      <p:ext uri="{BB962C8B-B14F-4D97-AF65-F5344CB8AC3E}">
        <p14:creationId xmlns:p14="http://schemas.microsoft.com/office/powerpoint/2010/main" val="320263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2289971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3228975"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4227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6437614" y="5983775"/>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59DCF2-409A-46D8-842B-11E85ED6BAFF}">
  <ds:schemaRefs>
    <ds:schemaRef ds:uri="http://schemas.microsoft.com/sharepoint/v3/contenttype/forms"/>
  </ds:schemaRefs>
</ds:datastoreItem>
</file>

<file path=customXml/itemProps2.xml><?xml version="1.0" encoding="utf-8"?>
<ds:datastoreItem xmlns:ds="http://schemas.openxmlformats.org/officeDocument/2006/customXml" ds:itemID="{EADD74F7-50EA-415B-AF38-AB7B4187FF75}">
  <ds:schemaRefs>
    <ds:schemaRef ds:uri="http://schemas.openxmlformats.org/package/2006/metadata/core-properties"/>
    <ds:schemaRef ds:uri="bd43519d-ead2-4ba1-ba32-c0379276acbd"/>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34246ac-c077-4814-adad-0c52def46e24"/>
    <ds:schemaRef ds:uri="http://www.w3.org/XML/1998/namespace"/>
    <ds:schemaRef ds:uri="http://purl.org/dc/dcmitype/"/>
  </ds:schemaRefs>
</ds:datastoreItem>
</file>

<file path=customXml/itemProps3.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2789</Words>
  <Application>Microsoft Macintosh PowerPoint</Application>
  <PresentationFormat>On-screen Show (4:3)</PresentationFormat>
  <Paragraphs>360</Paragraphs>
  <Slides>53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Wingdings</vt:lpstr>
      <vt:lpstr>Office Theme</vt:lpstr>
      <vt:lpstr>Quantitative Research Methods</vt:lpstr>
      <vt:lpstr>Our plan for today</vt:lpstr>
      <vt:lpstr>Our schedule</vt:lpstr>
      <vt:lpstr>Discussion homework 3</vt:lpstr>
      <vt:lpstr>Steps 3 and 4</vt:lpstr>
      <vt:lpstr>Check the R script on Moodle, download the following file:  “RScript: Commands used to answer homework task”</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Practical: Data visualization</vt:lpstr>
      <vt:lpstr>Handout 4</vt:lpstr>
      <vt:lpstr>Handout 4: Web resources</vt:lpstr>
      <vt:lpstr>Placeholders</vt:lpstr>
      <vt:lpstr>Questions?</vt:lpstr>
      <vt:lpstr>Quantitative Research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2023-02-06T14:55:06Z</cp:lastPrinted>
  <dcterms:created xsi:type="dcterms:W3CDTF">2020-06-05T16:59:37Z</dcterms:created>
  <dcterms:modified xsi:type="dcterms:W3CDTF">2024-01-16T16:33:12Z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